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5"/>
  </p:notesMasterIdLst>
  <p:handoutMasterIdLst>
    <p:handoutMasterId r:id="rId16"/>
  </p:handoutMasterIdLst>
  <p:sldIdLst>
    <p:sldId id="264" r:id="rId5"/>
    <p:sldId id="260" r:id="rId6"/>
    <p:sldId id="267" r:id="rId7"/>
    <p:sldId id="265" r:id="rId8"/>
    <p:sldId id="266" r:id="rId9"/>
    <p:sldId id="270" r:id="rId10"/>
    <p:sldId id="268" r:id="rId11"/>
    <p:sldId id="269" r:id="rId12"/>
    <p:sldId id="271" r:id="rId13"/>
    <p:sldId id="272" r:id="rId14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91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C64AD-A702-42D9-8C27-1A73F4995E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 rtlCol="0"/>
        <a:lstStyle/>
        <a:p>
          <a:pPr rtl="0"/>
          <a:endParaRPr lang="en-US"/>
        </a:p>
      </dgm:t>
    </dgm:pt>
    <dgm:pt modelId="{08A4D3A2-CEEB-4E25-83B1-BA2A46CA8CD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zh-TW" sz="2000" cap="none" baseline="0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pubspec.yaml</a:t>
          </a:r>
          <a:endParaRPr lang="zh-TW" altLang="en-US" sz="2000" cap="none" baseline="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17ED7668-C7A2-411B-828D-708070FCAAC6}" type="parTrans" cxnId="{A6FB641B-0AF5-4ECD-BDDE-D85490EE8EF9}">
      <dgm:prSet/>
      <dgm:spPr/>
      <dgm:t>
        <a:bodyPr rtlCol="0"/>
        <a:lstStyle/>
        <a:p>
          <a:pPr rtl="0"/>
          <a:endParaRPr lang="zh-TW" altLang="en-US" noProof="0" dirty="0"/>
        </a:p>
      </dgm:t>
    </dgm:pt>
    <dgm:pt modelId="{9C7AE053-0AB0-457B-A930-61DA08D3F62C}" type="sibTrans" cxnId="{A6FB641B-0AF5-4ECD-BDDE-D85490EE8EF9}">
      <dgm:prSet/>
      <dgm:spPr/>
      <dgm:t>
        <a:bodyPr rtlCol="0"/>
        <a:lstStyle/>
        <a:p>
          <a:pPr rtl="0"/>
          <a:endParaRPr lang="zh-TW" altLang="en-US" noProof="0" dirty="0"/>
        </a:p>
      </dgm:t>
    </dgm:pt>
    <dgm:pt modelId="{1B33FB5C-F9BA-4278-8A24-45DFD21B3220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zh-TW" sz="1800" cap="none" baseline="0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build.gradle</a:t>
          </a:r>
          <a:endParaRPr lang="en-US" altLang="zh-TW" sz="1800" cap="none" baseline="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87EC892-6682-48CB-884E-635396D44445}" type="parTrans" cxnId="{92BEB2E0-945D-4A01-BA22-6818F7C00303}">
      <dgm:prSet/>
      <dgm:spPr/>
      <dgm:t>
        <a:bodyPr rtlCol="0"/>
        <a:lstStyle/>
        <a:p>
          <a:pPr rtl="0"/>
          <a:endParaRPr lang="zh-TW" altLang="en-US" noProof="0" dirty="0"/>
        </a:p>
      </dgm:t>
    </dgm:pt>
    <dgm:pt modelId="{60A74963-9A97-419B-9B78-5CD81A79AF8F}" type="sibTrans" cxnId="{92BEB2E0-945D-4A01-BA22-6818F7C00303}">
      <dgm:prSet/>
      <dgm:spPr/>
      <dgm:t>
        <a:bodyPr rtlCol="0"/>
        <a:lstStyle/>
        <a:p>
          <a:pPr rtl="0"/>
          <a:endParaRPr lang="zh-TW" altLang="en-US" noProof="0" dirty="0"/>
        </a:p>
      </dgm:t>
    </dgm:pt>
    <dgm:pt modelId="{17D3A00E-1F7D-4191-9AEE-C43CFFF6441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zh-TW" sz="2000" cap="none" baseline="0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main.dart</a:t>
          </a:r>
          <a:endParaRPr lang="zh-TW" altLang="en-US" sz="2000" cap="none" baseline="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10BCCCA-CB37-419A-B6D2-4F1AC86F8DC9}" type="sibTrans" cxnId="{6F0B2606-4A67-4D1D-AFA4-BD3298A6CA57}">
      <dgm:prSet/>
      <dgm:spPr/>
      <dgm:t>
        <a:bodyPr rtlCol="0"/>
        <a:lstStyle/>
        <a:p>
          <a:pPr rtl="0"/>
          <a:endParaRPr lang="zh-TW" altLang="en-US" noProof="0" dirty="0"/>
        </a:p>
      </dgm:t>
    </dgm:pt>
    <dgm:pt modelId="{31069C98-277C-41E3-A9FC-F99C462FB40B}" type="parTrans" cxnId="{6F0B2606-4A67-4D1D-AFA4-BD3298A6CA57}">
      <dgm:prSet/>
      <dgm:spPr/>
      <dgm:t>
        <a:bodyPr rtlCol="0"/>
        <a:lstStyle/>
        <a:p>
          <a:pPr rtl="0"/>
          <a:endParaRPr lang="zh-TW" altLang="en-US" noProof="0" dirty="0"/>
        </a:p>
      </dgm:t>
    </dgm:pt>
    <dgm:pt modelId="{84CC74DF-A3E9-428E-99CB-C4C8FDB85C7B}" type="pres">
      <dgm:prSet presAssocID="{6E0C64AD-A702-42D9-8C27-1A73F4995E3A}" presName="root" presStyleCnt="0">
        <dgm:presLayoutVars>
          <dgm:dir/>
          <dgm:resizeHandles val="exact"/>
        </dgm:presLayoutVars>
      </dgm:prSet>
      <dgm:spPr/>
    </dgm:pt>
    <dgm:pt modelId="{10F9D520-2468-4F92-9FB5-0C3C7B80D0C7}" type="pres">
      <dgm:prSet presAssocID="{08A4D3A2-CEEB-4E25-83B1-BA2A46CA8CDC}" presName="compNode" presStyleCnt="0"/>
      <dgm:spPr/>
    </dgm:pt>
    <dgm:pt modelId="{CCA632C9-3557-4881-8320-4CC3B08F97B9}" type="pres">
      <dgm:prSet presAssocID="{08A4D3A2-CEEB-4E25-83B1-BA2A46CA8CDC}" presName="iconBgRect" presStyleLbl="bgShp" presStyleIdx="0" presStyleCnt="3"/>
      <dgm:spPr/>
    </dgm:pt>
    <dgm:pt modelId="{A42CA7D0-F69E-48C6-9DF0-6E5B3AE4CFFF}" type="pres">
      <dgm:prSet presAssocID="{08A4D3A2-CEEB-4E25-83B1-BA2A46CA8CD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EFECFA41-63C0-4C5B-8FA7-1F58B78C4721}" type="pres">
      <dgm:prSet presAssocID="{08A4D3A2-CEEB-4E25-83B1-BA2A46CA8CDC}" presName="spaceRect" presStyleCnt="0"/>
      <dgm:spPr/>
    </dgm:pt>
    <dgm:pt modelId="{2AF75701-CB1B-48CE-AFB4-BA116AC537BC}" type="pres">
      <dgm:prSet presAssocID="{08A4D3A2-CEEB-4E25-83B1-BA2A46CA8CDC}" presName="textRect" presStyleLbl="revTx" presStyleIdx="0" presStyleCnt="3">
        <dgm:presLayoutVars>
          <dgm:chMax val="1"/>
          <dgm:chPref val="1"/>
        </dgm:presLayoutVars>
      </dgm:prSet>
      <dgm:spPr/>
    </dgm:pt>
    <dgm:pt modelId="{E49201F0-13EB-4ED5-A727-98872C32D5F3}" type="pres">
      <dgm:prSet presAssocID="{9C7AE053-0AB0-457B-A930-61DA08D3F62C}" presName="sibTrans" presStyleCnt="0"/>
      <dgm:spPr/>
    </dgm:pt>
    <dgm:pt modelId="{FCACA5C1-0B53-4251-B311-0B34610EBB62}" type="pres">
      <dgm:prSet presAssocID="{17D3A00E-1F7D-4191-9AEE-C43CFFF64414}" presName="compNode" presStyleCnt="0"/>
      <dgm:spPr/>
    </dgm:pt>
    <dgm:pt modelId="{8FF1935C-6D71-4ED8-84A9-7BD0878A2214}" type="pres">
      <dgm:prSet presAssocID="{17D3A00E-1F7D-4191-9AEE-C43CFFF64414}" presName="iconBgRect" presStyleLbl="bgShp" presStyleIdx="1" presStyleCnt="3"/>
      <dgm:spPr/>
    </dgm:pt>
    <dgm:pt modelId="{246B43D7-FE04-4B7B-9B25-378E58D4256B}" type="pres">
      <dgm:prSet presAssocID="{17D3A00E-1F7D-4191-9AEE-C43CFFF6441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93DCC901-48BA-4914-B7BE-F53B1680F025}" type="pres">
      <dgm:prSet presAssocID="{17D3A00E-1F7D-4191-9AEE-C43CFFF64414}" presName="spaceRect" presStyleCnt="0"/>
      <dgm:spPr/>
    </dgm:pt>
    <dgm:pt modelId="{BE6334F4-C5C9-4D51-AE07-B1421AC65735}" type="pres">
      <dgm:prSet presAssocID="{17D3A00E-1F7D-4191-9AEE-C43CFFF64414}" presName="textRect" presStyleLbl="revTx" presStyleIdx="1" presStyleCnt="3">
        <dgm:presLayoutVars>
          <dgm:chMax val="1"/>
          <dgm:chPref val="1"/>
        </dgm:presLayoutVars>
      </dgm:prSet>
      <dgm:spPr/>
    </dgm:pt>
    <dgm:pt modelId="{CDBBCDC1-A21C-4650-92F9-4AF449B429E8}" type="pres">
      <dgm:prSet presAssocID="{010BCCCA-CB37-419A-B6D2-4F1AC86F8DC9}" presName="sibTrans" presStyleCnt="0"/>
      <dgm:spPr/>
    </dgm:pt>
    <dgm:pt modelId="{9CE36B14-D910-4AA3-8C8F-4F2F304083E6}" type="pres">
      <dgm:prSet presAssocID="{1B33FB5C-F9BA-4278-8A24-45DFD21B3220}" presName="compNode" presStyleCnt="0"/>
      <dgm:spPr/>
    </dgm:pt>
    <dgm:pt modelId="{24E57220-B583-40A5-AA12-472355D13E7B}" type="pres">
      <dgm:prSet presAssocID="{1B33FB5C-F9BA-4278-8A24-45DFD21B3220}" presName="iconBgRect" presStyleLbl="bgShp" presStyleIdx="2" presStyleCnt="3"/>
      <dgm:spPr/>
    </dgm:pt>
    <dgm:pt modelId="{98921DC4-FFE1-45EA-BF88-1499985E9F26}" type="pres">
      <dgm:prSet presAssocID="{1B33FB5C-F9BA-4278-8A24-45DFD21B32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033E2203-86E9-4A3E-B27D-47838D8B9054}" type="pres">
      <dgm:prSet presAssocID="{1B33FB5C-F9BA-4278-8A24-45DFD21B3220}" presName="spaceRect" presStyleCnt="0"/>
      <dgm:spPr/>
    </dgm:pt>
    <dgm:pt modelId="{AC00C54C-DBE5-4D90-AC5B-F114DBA42609}" type="pres">
      <dgm:prSet presAssocID="{1B33FB5C-F9BA-4278-8A24-45DFD21B322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F0B2606-4A67-4D1D-AFA4-BD3298A6CA57}" srcId="{6E0C64AD-A702-42D9-8C27-1A73F4995E3A}" destId="{17D3A00E-1F7D-4191-9AEE-C43CFFF64414}" srcOrd="1" destOrd="0" parTransId="{31069C98-277C-41E3-A9FC-F99C462FB40B}" sibTransId="{010BCCCA-CB37-419A-B6D2-4F1AC86F8DC9}"/>
    <dgm:cxn modelId="{A6FB641B-0AF5-4ECD-BDDE-D85490EE8EF9}" srcId="{6E0C64AD-A702-42D9-8C27-1A73F4995E3A}" destId="{08A4D3A2-CEEB-4E25-83B1-BA2A46CA8CDC}" srcOrd="0" destOrd="0" parTransId="{17ED7668-C7A2-411B-828D-708070FCAAC6}" sibTransId="{9C7AE053-0AB0-457B-A930-61DA08D3F62C}"/>
    <dgm:cxn modelId="{5EA56C6B-0A4B-4E49-995A-5C684A2D7318}" type="presOf" srcId="{08A4D3A2-CEEB-4E25-83B1-BA2A46CA8CDC}" destId="{2AF75701-CB1B-48CE-AFB4-BA116AC537BC}" srcOrd="0" destOrd="0" presId="urn:microsoft.com/office/officeart/2018/5/layout/IconCircleLabelList"/>
    <dgm:cxn modelId="{2E075DA5-5F53-4C3F-9617-DF98BB7B7B09}" type="presOf" srcId="{1B33FB5C-F9BA-4278-8A24-45DFD21B3220}" destId="{AC00C54C-DBE5-4D90-AC5B-F114DBA42609}" srcOrd="0" destOrd="0" presId="urn:microsoft.com/office/officeart/2018/5/layout/IconCircleLabelList"/>
    <dgm:cxn modelId="{3324A3B7-1DEF-4A91-9EB1-19F859A35951}" type="presOf" srcId="{6E0C64AD-A702-42D9-8C27-1A73F4995E3A}" destId="{84CC74DF-A3E9-428E-99CB-C4C8FDB85C7B}" srcOrd="0" destOrd="0" presId="urn:microsoft.com/office/officeart/2018/5/layout/IconCircleLabelList"/>
    <dgm:cxn modelId="{92BEB2E0-945D-4A01-BA22-6818F7C00303}" srcId="{6E0C64AD-A702-42D9-8C27-1A73F4995E3A}" destId="{1B33FB5C-F9BA-4278-8A24-45DFD21B3220}" srcOrd="2" destOrd="0" parTransId="{787EC892-6682-48CB-884E-635396D44445}" sibTransId="{60A74963-9A97-419B-9B78-5CD81A79AF8F}"/>
    <dgm:cxn modelId="{EDAF9AF1-CC96-493D-B8F7-3B0D38E1020D}" type="presOf" srcId="{17D3A00E-1F7D-4191-9AEE-C43CFFF64414}" destId="{BE6334F4-C5C9-4D51-AE07-B1421AC65735}" srcOrd="0" destOrd="0" presId="urn:microsoft.com/office/officeart/2018/5/layout/IconCircleLabelList"/>
    <dgm:cxn modelId="{87CC4A0D-AF2C-4960-9E60-D5C103E4F128}" type="presParOf" srcId="{84CC74DF-A3E9-428E-99CB-C4C8FDB85C7B}" destId="{10F9D520-2468-4F92-9FB5-0C3C7B80D0C7}" srcOrd="0" destOrd="0" presId="urn:microsoft.com/office/officeart/2018/5/layout/IconCircleLabelList"/>
    <dgm:cxn modelId="{4FE8B040-9E40-48FE-A1EB-AD5A44EB820F}" type="presParOf" srcId="{10F9D520-2468-4F92-9FB5-0C3C7B80D0C7}" destId="{CCA632C9-3557-4881-8320-4CC3B08F97B9}" srcOrd="0" destOrd="0" presId="urn:microsoft.com/office/officeart/2018/5/layout/IconCircleLabelList"/>
    <dgm:cxn modelId="{9446D564-5A28-4E0A-B6FB-DAE158A2C8D0}" type="presParOf" srcId="{10F9D520-2468-4F92-9FB5-0C3C7B80D0C7}" destId="{A42CA7D0-F69E-48C6-9DF0-6E5B3AE4CFFF}" srcOrd="1" destOrd="0" presId="urn:microsoft.com/office/officeart/2018/5/layout/IconCircleLabelList"/>
    <dgm:cxn modelId="{43A717A6-2623-43B3-B2C3-1D11C68CFA1F}" type="presParOf" srcId="{10F9D520-2468-4F92-9FB5-0C3C7B80D0C7}" destId="{EFECFA41-63C0-4C5B-8FA7-1F58B78C4721}" srcOrd="2" destOrd="0" presId="urn:microsoft.com/office/officeart/2018/5/layout/IconCircleLabelList"/>
    <dgm:cxn modelId="{35468840-EC32-432A-9A41-0FA220350DF4}" type="presParOf" srcId="{10F9D520-2468-4F92-9FB5-0C3C7B80D0C7}" destId="{2AF75701-CB1B-48CE-AFB4-BA116AC537BC}" srcOrd="3" destOrd="0" presId="urn:microsoft.com/office/officeart/2018/5/layout/IconCircleLabelList"/>
    <dgm:cxn modelId="{19929F74-A493-45EC-9C6C-E5ADAE260C1E}" type="presParOf" srcId="{84CC74DF-A3E9-428E-99CB-C4C8FDB85C7B}" destId="{E49201F0-13EB-4ED5-A727-98872C32D5F3}" srcOrd="1" destOrd="0" presId="urn:microsoft.com/office/officeart/2018/5/layout/IconCircleLabelList"/>
    <dgm:cxn modelId="{ABDCE141-C31E-4A23-BE00-4240202561EC}" type="presParOf" srcId="{84CC74DF-A3E9-428E-99CB-C4C8FDB85C7B}" destId="{FCACA5C1-0B53-4251-B311-0B34610EBB62}" srcOrd="2" destOrd="0" presId="urn:microsoft.com/office/officeart/2018/5/layout/IconCircleLabelList"/>
    <dgm:cxn modelId="{9DD59746-BF8D-469B-9C86-3494D796F035}" type="presParOf" srcId="{FCACA5C1-0B53-4251-B311-0B34610EBB62}" destId="{8FF1935C-6D71-4ED8-84A9-7BD0878A2214}" srcOrd="0" destOrd="0" presId="urn:microsoft.com/office/officeart/2018/5/layout/IconCircleLabelList"/>
    <dgm:cxn modelId="{324C4915-A0FA-479E-B80E-F3611E791BF3}" type="presParOf" srcId="{FCACA5C1-0B53-4251-B311-0B34610EBB62}" destId="{246B43D7-FE04-4B7B-9B25-378E58D4256B}" srcOrd="1" destOrd="0" presId="urn:microsoft.com/office/officeart/2018/5/layout/IconCircleLabelList"/>
    <dgm:cxn modelId="{0E12A325-9B70-4706-A69A-474286E053FA}" type="presParOf" srcId="{FCACA5C1-0B53-4251-B311-0B34610EBB62}" destId="{93DCC901-48BA-4914-B7BE-F53B1680F025}" srcOrd="2" destOrd="0" presId="urn:microsoft.com/office/officeart/2018/5/layout/IconCircleLabelList"/>
    <dgm:cxn modelId="{943738F2-98AC-4260-BC58-E293A107F112}" type="presParOf" srcId="{FCACA5C1-0B53-4251-B311-0B34610EBB62}" destId="{BE6334F4-C5C9-4D51-AE07-B1421AC65735}" srcOrd="3" destOrd="0" presId="urn:microsoft.com/office/officeart/2018/5/layout/IconCircleLabelList"/>
    <dgm:cxn modelId="{993C64F8-B91F-4640-A079-B326D8580784}" type="presParOf" srcId="{84CC74DF-A3E9-428E-99CB-C4C8FDB85C7B}" destId="{CDBBCDC1-A21C-4650-92F9-4AF449B429E8}" srcOrd="3" destOrd="0" presId="urn:microsoft.com/office/officeart/2018/5/layout/IconCircleLabelList"/>
    <dgm:cxn modelId="{BA1EEE02-11A6-422D-BCBC-46E3147333B1}" type="presParOf" srcId="{84CC74DF-A3E9-428E-99CB-C4C8FDB85C7B}" destId="{9CE36B14-D910-4AA3-8C8F-4F2F304083E6}" srcOrd="4" destOrd="0" presId="urn:microsoft.com/office/officeart/2018/5/layout/IconCircleLabelList"/>
    <dgm:cxn modelId="{C2D90B3A-6526-4F93-8377-12DB36620C5A}" type="presParOf" srcId="{9CE36B14-D910-4AA3-8C8F-4F2F304083E6}" destId="{24E57220-B583-40A5-AA12-472355D13E7B}" srcOrd="0" destOrd="0" presId="urn:microsoft.com/office/officeart/2018/5/layout/IconCircleLabelList"/>
    <dgm:cxn modelId="{604EB832-B055-4AB9-B22F-07CCD97B3FC3}" type="presParOf" srcId="{9CE36B14-D910-4AA3-8C8F-4F2F304083E6}" destId="{98921DC4-FFE1-45EA-BF88-1499985E9F26}" srcOrd="1" destOrd="0" presId="urn:microsoft.com/office/officeart/2018/5/layout/IconCircleLabelList"/>
    <dgm:cxn modelId="{3CFF6985-2FE8-45AD-88F1-03E143863200}" type="presParOf" srcId="{9CE36B14-D910-4AA3-8C8F-4F2F304083E6}" destId="{033E2203-86E9-4A3E-B27D-47838D8B9054}" srcOrd="2" destOrd="0" presId="urn:microsoft.com/office/officeart/2018/5/layout/IconCircleLabelList"/>
    <dgm:cxn modelId="{CC0FB51F-A5B5-4ED9-B842-862EBF42C5AD}" type="presParOf" srcId="{9CE36B14-D910-4AA3-8C8F-4F2F304083E6}" destId="{AC00C54C-DBE5-4D90-AC5B-F114DBA4260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632C9-3557-4881-8320-4CC3B08F97B9}">
      <dsp:nvSpPr>
        <dsp:cNvPr id="0" name=""/>
        <dsp:cNvSpPr/>
      </dsp:nvSpPr>
      <dsp:spPr>
        <a:xfrm>
          <a:off x="450883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2CA7D0-F69E-48C6-9DF0-6E5B3AE4CFFF}">
      <dsp:nvSpPr>
        <dsp:cNvPr id="0" name=""/>
        <dsp:cNvSpPr/>
      </dsp:nvSpPr>
      <dsp:spPr>
        <a:xfrm>
          <a:off x="750695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F75701-CB1B-48CE-AFB4-BA116AC537BC}">
      <dsp:nvSpPr>
        <dsp:cNvPr id="0" name=""/>
        <dsp:cNvSpPr/>
      </dsp:nvSpPr>
      <dsp:spPr>
        <a:xfrm>
          <a:off x="1164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TW" sz="2000" kern="1200" cap="none" baseline="0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pubspec.yaml</a:t>
          </a:r>
          <a:endParaRPr lang="zh-TW" altLang="en-US" sz="2000" kern="1200" cap="none" baseline="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164" y="3106162"/>
        <a:ext cx="2306250" cy="720000"/>
      </dsp:txXfrm>
    </dsp:sp>
    <dsp:sp modelId="{8FF1935C-6D71-4ED8-84A9-7BD0878A2214}">
      <dsp:nvSpPr>
        <dsp:cNvPr id="0" name=""/>
        <dsp:cNvSpPr/>
      </dsp:nvSpPr>
      <dsp:spPr>
        <a:xfrm>
          <a:off x="3160727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B43D7-FE04-4B7B-9B25-378E58D4256B}">
      <dsp:nvSpPr>
        <dsp:cNvPr id="0" name=""/>
        <dsp:cNvSpPr/>
      </dsp:nvSpPr>
      <dsp:spPr>
        <a:xfrm>
          <a:off x="3460539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334F4-C5C9-4D51-AE07-B1421AC65735}">
      <dsp:nvSpPr>
        <dsp:cNvPr id="0" name=""/>
        <dsp:cNvSpPr/>
      </dsp:nvSpPr>
      <dsp:spPr>
        <a:xfrm>
          <a:off x="2711008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TW" sz="2000" kern="1200" cap="none" baseline="0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main.dart</a:t>
          </a:r>
          <a:endParaRPr lang="zh-TW" altLang="en-US" sz="2000" kern="1200" cap="none" baseline="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711008" y="3106162"/>
        <a:ext cx="2306250" cy="720000"/>
      </dsp:txXfrm>
    </dsp:sp>
    <dsp:sp modelId="{24E57220-B583-40A5-AA12-472355D13E7B}">
      <dsp:nvSpPr>
        <dsp:cNvPr id="0" name=""/>
        <dsp:cNvSpPr/>
      </dsp:nvSpPr>
      <dsp:spPr>
        <a:xfrm>
          <a:off x="5870571" y="1261162"/>
          <a:ext cx="1406812" cy="1406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921DC4-FFE1-45EA-BF88-1499985E9F26}">
      <dsp:nvSpPr>
        <dsp:cNvPr id="0" name=""/>
        <dsp:cNvSpPr/>
      </dsp:nvSpPr>
      <dsp:spPr>
        <a:xfrm>
          <a:off x="6170383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0C54C-DBE5-4D90-AC5B-F114DBA42609}">
      <dsp:nvSpPr>
        <dsp:cNvPr id="0" name=""/>
        <dsp:cNvSpPr/>
      </dsp:nvSpPr>
      <dsp:spPr>
        <a:xfrm>
          <a:off x="5420852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TW" sz="1800" kern="1200" cap="none" baseline="0" noProof="0" dirty="0" err="1">
              <a:latin typeface="Microsoft JhengHei UI" panose="020B0604030504040204" pitchFamily="34" charset="-120"/>
              <a:ea typeface="Microsoft JhengHei UI" panose="020B0604030504040204" pitchFamily="34" charset="-120"/>
            </a:rPr>
            <a:t>build.gradle</a:t>
          </a:r>
          <a:endParaRPr lang="en-US" altLang="zh-TW" sz="1800" kern="1200" cap="none" baseline="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420852" y="3106162"/>
        <a:ext cx="23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圖示圓形標籤清單"/>
  <dgm:desc val="用來顯示不循序或群組的資訊區塊，以及相關視覺效果。最適合用於圖示或簡短文字字幕的小圖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FF35C4-CBA2-4FCF-B522-FDAAF9CD4927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2024/10/12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D9C5148-8ED6-434E-BA59-EF48324382B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13EF411-DAAC-4C33-BD77-5F2EFDE58806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CED33291-C0D9-4415-AEC4-F67D377A5ADC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ED33291-C0D9-4415-AEC4-F67D377A5AD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3658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ED33291-C0D9-4415-AEC4-F67D377A5ADC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10304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矩形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rtlCol="0"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286CF99-51A4-4B29-B72A-0755FB24F9A4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D1664C-784E-4EC1-9ABC-E2CD9E039B46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rtlCol="0" anchor="t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CDA8DF-EE56-4F91-BC39-90F085995958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175E666-CB77-436C-8370-5CFCBC317828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rtlCol="0"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29F2E0-1A44-422A-B6DB-18948A053800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E7972D-1528-4B73-8784-B8CC3F2166A0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10" name="投影片編號預留位置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2F38B6-1CF5-4D8C-82D8-937E1E79E332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11" name="頁尾版面配置區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12" name="投影片編號預留位置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96F309-F240-45A7-80D1-F6241D831401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8" name="投影片編號預留位置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B28B55-95C6-4B87-BB63-133C30A773A1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4311B3-7325-4D4C-B0A2-1ACD22FC314D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10" name="投影片編號預留位置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rtlCol="0" anchor="b">
            <a:normAutofit/>
          </a:bodyPr>
          <a:lstStyle>
            <a:lvl1pPr>
              <a:defRPr sz="3200" b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10DB10-4A04-463C-9524-72648778F72B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9" name="頁尾版面配置區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8" name="矩形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D8B0E42-3E89-4A47-A4F8-6EDDCAE779DD}" type="datetime1">
              <a:rPr lang="zh-TW" altLang="en-US" noProof="0" smtClean="0"/>
              <a:t>2024/10/12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FAB73BC-B049-4115-A692-8D63A059BFB8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矩形 18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2A32A9-E857-46CE-8AA3-D318B7D64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6" r="9092" b="2044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1298448"/>
            <a:ext cx="3685070" cy="3255264"/>
          </a:xfrm>
        </p:spPr>
        <p:txBody>
          <a:bodyPr rtlCol="0">
            <a:normAutofit/>
          </a:bodyPr>
          <a:lstStyle/>
          <a:p>
            <a:r>
              <a:rPr lang="en-US" altLang="zh-TW" sz="4400" dirty="0"/>
              <a:t>Flutter </a:t>
            </a:r>
            <a:br>
              <a:rPr lang="en-US" altLang="zh-TW" sz="4400" dirty="0"/>
            </a:br>
            <a:r>
              <a:rPr lang="zh-TW" altLang="en-US" sz="4400" dirty="0"/>
              <a:t>程式介紹</a:t>
            </a:r>
            <a:endParaRPr lang="en-US" altLang="zh-TW" sz="4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21F547-2086-4D47-BB8F-44FA94006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670246"/>
            <a:ext cx="3685069" cy="914400"/>
          </a:xfrm>
        </p:spPr>
        <p:txBody>
          <a:bodyPr rtlCol="0">
            <a:normAutofit/>
          </a:bodyPr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Michae</a:t>
            </a:r>
            <a:r>
              <a:rPr lang="en-US" altLang="zh-TW" dirty="0"/>
              <a:t>l Lin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D1F358-E0B1-8583-6A41-43BF5077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1200" dirty="0"/>
              <a:t>從 </a:t>
            </a:r>
            <a:r>
              <a:rPr lang="en-US" altLang="zh-TW" sz="1200" dirty="0" err="1"/>
              <a:t>local.properties</a:t>
            </a:r>
            <a:r>
              <a:rPr lang="en-US" altLang="zh-TW" sz="1200" dirty="0"/>
              <a:t> </a:t>
            </a:r>
            <a:r>
              <a:rPr lang="zh-TW" altLang="en-US" sz="1200" dirty="0"/>
              <a:t>文件中獲取 </a:t>
            </a:r>
            <a:r>
              <a:rPr lang="en-US" altLang="zh-TW" sz="1200" dirty="0" err="1"/>
              <a:t>flutter.sdk</a:t>
            </a:r>
            <a:r>
              <a:rPr lang="en-US" altLang="zh-TW" sz="1200" dirty="0"/>
              <a:t> </a:t>
            </a:r>
            <a:r>
              <a:rPr lang="zh-TW" altLang="en-US" sz="1200" dirty="0"/>
              <a:t>屬性，即</a:t>
            </a:r>
            <a:r>
              <a:rPr lang="en-US" altLang="zh-TW" sz="1200" dirty="0"/>
              <a:t>Flutter SDK</a:t>
            </a:r>
            <a:r>
              <a:rPr lang="zh-TW" altLang="en-US" sz="1200" dirty="0"/>
              <a:t>的路徑。</a:t>
            </a:r>
            <a:br>
              <a:rPr lang="en-US" altLang="zh-TW" sz="1200" dirty="0"/>
            </a:br>
            <a:br>
              <a:rPr lang="zh-TW" altLang="en-US" sz="1200" dirty="0"/>
            </a:br>
            <a:r>
              <a:rPr lang="zh-TW" altLang="en-US" sz="1200" dirty="0"/>
              <a:t>如果 </a:t>
            </a:r>
            <a:r>
              <a:rPr lang="en-US" altLang="zh-TW" sz="1200" dirty="0" err="1"/>
              <a:t>flutterRoot</a:t>
            </a:r>
            <a:r>
              <a:rPr lang="en-US" altLang="zh-TW" sz="1200" dirty="0"/>
              <a:t> </a:t>
            </a:r>
            <a:r>
              <a:rPr lang="zh-TW" altLang="en-US" sz="1200" dirty="0"/>
              <a:t>為空，拋出一個異常，提示找不到</a:t>
            </a:r>
            <a:r>
              <a:rPr lang="en-US" altLang="zh-TW" sz="1200" dirty="0"/>
              <a:t>Flutter SDK</a:t>
            </a:r>
            <a:r>
              <a:rPr lang="zh-TW" altLang="en-US" sz="1200" dirty="0"/>
              <a:t>，並要求在 </a:t>
            </a:r>
            <a:r>
              <a:rPr lang="en-US" altLang="zh-TW" sz="1200" dirty="0" err="1"/>
              <a:t>local.properties</a:t>
            </a:r>
            <a:r>
              <a:rPr lang="en-US" altLang="zh-TW" sz="1200" dirty="0"/>
              <a:t> </a:t>
            </a:r>
            <a:r>
              <a:rPr lang="zh-TW" altLang="en-US" sz="1200" dirty="0"/>
              <a:t>文件中定義 </a:t>
            </a:r>
            <a:r>
              <a:rPr lang="en-US" altLang="zh-TW" sz="1200" dirty="0" err="1"/>
              <a:t>flutter.sdk</a:t>
            </a:r>
            <a:r>
              <a:rPr lang="en-US" altLang="zh-TW" sz="1200" dirty="0"/>
              <a:t> </a:t>
            </a:r>
            <a:r>
              <a:rPr lang="zh-TW" altLang="en-US" sz="1200" dirty="0"/>
              <a:t>的位置。</a:t>
            </a:r>
            <a:br>
              <a:rPr lang="en-US" altLang="zh-TW" sz="1200" dirty="0"/>
            </a:br>
            <a:br>
              <a:rPr lang="zh-TW" altLang="en-US" sz="1200" dirty="0"/>
            </a:br>
            <a:r>
              <a:rPr lang="zh-TW" altLang="en-US" sz="1200" dirty="0"/>
              <a:t>從 </a:t>
            </a:r>
            <a:r>
              <a:rPr lang="en-US" altLang="zh-TW" sz="1200" dirty="0" err="1"/>
              <a:t>local.properties</a:t>
            </a:r>
            <a:r>
              <a:rPr lang="en-US" altLang="zh-TW" sz="1200" dirty="0"/>
              <a:t> </a:t>
            </a:r>
            <a:r>
              <a:rPr lang="zh-TW" altLang="en-US" sz="1200" dirty="0"/>
              <a:t>文件中獲取 </a:t>
            </a:r>
            <a:r>
              <a:rPr lang="en-US" altLang="zh-TW" sz="1200" dirty="0" err="1"/>
              <a:t>flutter.versionCode</a:t>
            </a:r>
            <a:r>
              <a:rPr lang="en-US" altLang="zh-TW" sz="1200" dirty="0"/>
              <a:t> </a:t>
            </a:r>
            <a:r>
              <a:rPr lang="zh-TW" altLang="en-US" sz="1200" dirty="0"/>
              <a:t>屬性。</a:t>
            </a:r>
            <a:br>
              <a:rPr lang="en-US" altLang="zh-TW" sz="1200" dirty="0"/>
            </a:br>
            <a:br>
              <a:rPr lang="en-US" altLang="zh-TW" sz="1200" dirty="0"/>
            </a:br>
            <a:r>
              <a:rPr lang="zh-TW" altLang="en-US" sz="1200" dirty="0"/>
              <a:t>如果這個屬性不存在，則默認設置為 </a:t>
            </a:r>
            <a:r>
              <a:rPr lang="en-US" altLang="zh-TW" sz="1200" dirty="0"/>
              <a:t>1</a:t>
            </a:r>
            <a:r>
              <a:rPr lang="zh-TW" altLang="en-US" sz="1200" dirty="0"/>
              <a:t>。</a:t>
            </a:r>
            <a:br>
              <a:rPr lang="zh-TW" altLang="en-US" sz="1200" dirty="0"/>
            </a:br>
            <a:br>
              <a:rPr lang="en-US" altLang="zh-TW" sz="1200" dirty="0"/>
            </a:br>
            <a:r>
              <a:rPr lang="zh-TW" altLang="en-US" sz="1200" dirty="0"/>
              <a:t>從 </a:t>
            </a:r>
            <a:r>
              <a:rPr lang="en-US" altLang="zh-TW" sz="1200" dirty="0" err="1"/>
              <a:t>local.properties</a:t>
            </a:r>
            <a:r>
              <a:rPr lang="en-US" altLang="zh-TW" sz="1200" dirty="0"/>
              <a:t> </a:t>
            </a:r>
            <a:r>
              <a:rPr lang="zh-TW" altLang="en-US" sz="1200" dirty="0"/>
              <a:t>文件中獲取 </a:t>
            </a:r>
            <a:r>
              <a:rPr lang="en-US" altLang="zh-TW" sz="1200" dirty="0" err="1"/>
              <a:t>flutter.versionName</a:t>
            </a:r>
            <a:r>
              <a:rPr lang="en-US" altLang="zh-TW" sz="1200" dirty="0"/>
              <a:t> </a:t>
            </a:r>
            <a:r>
              <a:rPr lang="zh-TW" altLang="en-US" sz="1200" dirty="0"/>
              <a:t>屬性。</a:t>
            </a:r>
            <a:br>
              <a:rPr lang="en-US" altLang="zh-TW" sz="1200" dirty="0"/>
            </a:br>
            <a:br>
              <a:rPr lang="en-US" altLang="zh-TW" sz="1200" dirty="0"/>
            </a:br>
            <a:r>
              <a:rPr lang="zh-TW" altLang="en-US" sz="1200" dirty="0"/>
              <a:t>如果這個屬性不存在，則默認設置為 </a:t>
            </a:r>
            <a:r>
              <a:rPr lang="en-US" altLang="zh-TW" sz="1200" dirty="0"/>
              <a:t>1.0</a:t>
            </a:r>
            <a:r>
              <a:rPr lang="zh-TW" altLang="en-US" sz="1200" dirty="0"/>
              <a:t>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1DE20-DAD4-69AF-5138-EFC6C3086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66F276-4416-AF84-7329-FC61476A2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781365"/>
            <a:ext cx="7315200" cy="328612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6C16435-B617-F900-E796-A46CC445893E}"/>
              </a:ext>
            </a:extLst>
          </p:cNvPr>
          <p:cNvSpPr txBox="1"/>
          <p:nvPr/>
        </p:nvSpPr>
        <p:spPr>
          <a:xfrm>
            <a:off x="252919" y="754505"/>
            <a:ext cx="307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0000"/>
              </a:lnSpc>
              <a:defRPr cap="all"/>
            </a:pPr>
            <a:r>
              <a:rPr lang="en-US" altLang="zh-TW" sz="1800" cap="none" baseline="0" noProof="0" dirty="0">
                <a:latin typeface="Verdana" panose="020B0604030504040204" pitchFamily="34" charset="0"/>
                <a:ea typeface="Verdana" panose="020B0604030504040204" pitchFamily="34" charset="0"/>
              </a:rPr>
              <a:t>android\app\</a:t>
            </a:r>
            <a:r>
              <a:rPr lang="en-US" altLang="zh-TW" sz="1800" cap="none" baseline="0" noProof="0" dirty="0" err="1">
                <a:latin typeface="Verdana" panose="020B0604030504040204" pitchFamily="34" charset="0"/>
                <a:ea typeface="Verdana" panose="020B0604030504040204" pitchFamily="34" charset="0"/>
              </a:rPr>
              <a:t>build.gradle</a:t>
            </a:r>
            <a:endParaRPr lang="zh-TW" altLang="en-US" sz="1800" cap="none" baseline="0" noProof="0" dirty="0">
              <a:latin typeface="Verdana" panose="020B0604030504040204" pitchFamily="34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3203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8CDA4B-87D0-4FE2-A8F4-C2D880134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rtlCol="0">
            <a:normAutofit/>
          </a:bodyPr>
          <a:lstStyle/>
          <a:p>
            <a:r>
              <a:rPr lang="en-US" altLang="ja-JP" dirty="0"/>
              <a:t>Learn</a:t>
            </a:r>
            <a:br>
              <a:rPr lang="en-US" altLang="ja-JP" dirty="0"/>
            </a:br>
            <a:r>
              <a:rPr lang="en-US" altLang="ja-JP" dirty="0"/>
              <a:t>	Flutter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5" name="內容版面配置區 2" descr="圖示圓形標籤清單 SmartArt&#10;">
            <a:extLst>
              <a:ext uri="{FF2B5EF4-FFF2-40B4-BE49-F238E27FC236}">
                <a16:creationId xmlns:a16="http://schemas.microsoft.com/office/drawing/2014/main" id="{E1EF02BC-E474-418D-9FE3-2442600B9F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738962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27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D784E-3533-D34B-BB71-90100CED6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184" y="701964"/>
            <a:ext cx="7315200" cy="5299363"/>
          </a:xfrm>
        </p:spPr>
        <p:txBody>
          <a:bodyPr>
            <a:noAutofit/>
          </a:bodyPr>
          <a:lstStyle/>
          <a:p>
            <a:r>
              <a:rPr lang="zh-TW" altLang="en-US" sz="1600" dirty="0"/>
              <a:t>使用 </a:t>
            </a:r>
            <a:r>
              <a:rPr lang="en-US" altLang="zh-TW" sz="1600" dirty="0"/>
              <a:t>Flutter </a:t>
            </a:r>
            <a:r>
              <a:rPr lang="zh-TW" altLang="en-US" sz="1600" dirty="0"/>
              <a:t>開發行動應用程式時，重要文件之一是 </a:t>
            </a:r>
            <a:r>
              <a:rPr lang="en-US" altLang="zh-TW" sz="1600" dirty="0" err="1"/>
              <a:t>pubspec.yaml</a:t>
            </a:r>
            <a:r>
              <a:rPr lang="zh-TW" altLang="en-US" sz="1600" dirty="0"/>
              <a:t>。</a:t>
            </a:r>
            <a:br>
              <a:rPr lang="en-US" altLang="zh-TW" sz="1600" dirty="0"/>
            </a:br>
            <a:br>
              <a:rPr lang="en-US" altLang="zh-TW" sz="1600" dirty="0"/>
            </a:b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檔案用作 </a:t>
            </a:r>
            <a:r>
              <a:rPr lang="en-US" altLang="zh-TW" sz="1600" dirty="0"/>
              <a:t>Flutter </a:t>
            </a:r>
            <a:r>
              <a:rPr lang="zh-TW" altLang="en-US" sz="1600" dirty="0"/>
              <a:t>專案的清單，您可以在其中定義應用程式配置和運行所需的依賴項、資產、元資料和其他關鍵資訊。</a:t>
            </a:r>
            <a:br>
              <a:rPr lang="en-US" altLang="zh-TW" sz="1600" dirty="0"/>
            </a:br>
            <a:br>
              <a:rPr lang="en-US" altLang="zh-TW" sz="1600" dirty="0"/>
            </a:br>
            <a:r>
              <a:rPr lang="zh-TW" altLang="en-US" sz="1600" dirty="0"/>
              <a:t>在本文中，我們將探討 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檔案的各個方面，並了解它如何在 </a:t>
            </a:r>
            <a:r>
              <a:rPr lang="en-US" altLang="zh-TW" sz="1600" dirty="0"/>
              <a:t>Flutter </a:t>
            </a:r>
            <a:r>
              <a:rPr lang="zh-TW" altLang="en-US" sz="1600" dirty="0"/>
              <a:t>開發中發揮重要作用。什麼是 </a:t>
            </a:r>
            <a:r>
              <a:rPr lang="en-US" altLang="zh-TW" sz="1600" dirty="0" err="1"/>
              <a:t>pubspec.yaml</a:t>
            </a:r>
            <a:r>
              <a:rPr lang="zh-TW" altLang="en-US" sz="1600" dirty="0"/>
              <a:t>？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檔案是 </a:t>
            </a:r>
            <a:r>
              <a:rPr lang="en-US" altLang="zh-TW" sz="1600" dirty="0"/>
              <a:t>Flutter </a:t>
            </a:r>
            <a:r>
              <a:rPr lang="zh-TW" altLang="en-US" sz="1600" dirty="0"/>
              <a:t>專案中用於管理依賴項和資源的 </a:t>
            </a:r>
            <a:r>
              <a:rPr lang="en-US" altLang="zh-TW" sz="1600" dirty="0"/>
              <a:t>YAML</a:t>
            </a:r>
            <a:r>
              <a:rPr lang="zh-TW" altLang="en-US" sz="1600" dirty="0"/>
              <a:t>（另一種標記語言）檔案。它位於專案目錄的根目錄中，並提供用於聲明專案的依賴項、資產、版本約束等的結構化格式。定義依賴關係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檔案的主要用途之一是管理專案的依賴項。依賴項是 </a:t>
            </a:r>
            <a:r>
              <a:rPr lang="en-US" altLang="zh-TW" sz="1600" dirty="0"/>
              <a:t>Flutter </a:t>
            </a:r>
            <a:r>
              <a:rPr lang="zh-TW" altLang="en-US" sz="1600" dirty="0"/>
              <a:t>應用程式賴以提供附加功能的外部套件或程式庫。透過在 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檔案中聲明依賴項，您可以啟用 </a:t>
            </a:r>
            <a:r>
              <a:rPr lang="en-US" altLang="zh-TW" sz="1600" dirty="0"/>
              <a:t>Flutter </a:t>
            </a:r>
            <a:r>
              <a:rPr lang="zh-TW" altLang="en-US" sz="1600" dirty="0"/>
              <a:t>套件管理器 </a:t>
            </a:r>
            <a:r>
              <a:rPr lang="en-US" altLang="zh-TW" sz="1600" dirty="0">
                <a:solidFill>
                  <a:srgbClr val="FF0000"/>
                </a:solidFill>
              </a:rPr>
              <a:t>pub</a:t>
            </a:r>
            <a:r>
              <a:rPr lang="en-US" altLang="zh-TW" sz="1600" dirty="0"/>
              <a:t> </a:t>
            </a:r>
            <a:r>
              <a:rPr lang="zh-TW" altLang="en-US" sz="1600" dirty="0"/>
              <a:t>來為您的專案取得和管理這些套件。新增資產除了管理依賴項之外，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檔案還允許您包含應用程式所需的圖像、字體和其他檔案等資產。透過聲明資產，您可以確保它們在您的應用程式中捆綁並可存取。元數據和配置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檔案還允許您為 </a:t>
            </a:r>
            <a:r>
              <a:rPr lang="en-US" altLang="zh-TW" sz="1600" dirty="0"/>
              <a:t>Flutter </a:t>
            </a:r>
            <a:r>
              <a:rPr lang="zh-TW" altLang="en-US" sz="1600" dirty="0"/>
              <a:t>應用程式提供額外的元資料和配置。</a:t>
            </a:r>
            <a:br>
              <a:rPr lang="en-US" altLang="zh-TW" sz="1600" dirty="0"/>
            </a:br>
            <a:br>
              <a:rPr lang="en-US" altLang="zh-TW" sz="1600" dirty="0"/>
            </a:br>
            <a:r>
              <a:rPr lang="zh-TW" altLang="en-US" sz="1600" dirty="0"/>
              <a:t>您可以指定應用程式的名稱、版本、作者、描述等。這是一個例子：運行 </a:t>
            </a:r>
            <a:r>
              <a:rPr lang="en-US" altLang="zh-TW" sz="1600" dirty="0"/>
              <a:t>pub </a:t>
            </a:r>
            <a:r>
              <a:rPr lang="zh-TW" altLang="en-US" sz="1600" dirty="0"/>
              <a:t>指令在 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檔案中定義依賴項、資產和其他配置後，您可以使用 </a:t>
            </a:r>
            <a:r>
              <a:rPr lang="en-US" altLang="zh-TW" sz="1600" dirty="0"/>
              <a:t>pub </a:t>
            </a:r>
            <a:r>
              <a:rPr lang="zh-TW" altLang="en-US" sz="1600" dirty="0"/>
              <a:t>命令列工具來管理您的專案。常見的 </a:t>
            </a:r>
            <a:r>
              <a:rPr lang="en-US" altLang="zh-TW" sz="1600" dirty="0"/>
              <a:t>pub </a:t>
            </a:r>
            <a:r>
              <a:rPr lang="zh-TW" altLang="en-US" sz="1600" dirty="0"/>
              <a:t>指令包括：</a:t>
            </a:r>
            <a:r>
              <a:rPr lang="en-US" altLang="zh-TW" sz="1600" dirty="0"/>
              <a:t>get</a:t>
            </a:r>
            <a:r>
              <a:rPr lang="zh-TW" altLang="en-US" sz="1600" dirty="0"/>
              <a:t>：取得 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檔案中指定的所有相依性。升級：在指定的版本限制內將相依性升級到最新版本。建置：建置專案並執行依賴項指定的任何必要的轉換或程式碼產生。若要執行這些命令，請導覽至終端機中專案的根目錄並執行 </a:t>
            </a:r>
            <a:r>
              <a:rPr lang="en-US" altLang="zh-TW" sz="1600" dirty="0"/>
              <a:t>flutter pub &lt;command&gt;</a:t>
            </a:r>
            <a:r>
              <a:rPr lang="zh-TW" altLang="en-US" sz="1600" dirty="0"/>
              <a:t>。例如，</a:t>
            </a:r>
            <a:r>
              <a:rPr lang="en-US" altLang="zh-TW" sz="1600" dirty="0"/>
              <a:t>flutter pub get </a:t>
            </a:r>
            <a:r>
              <a:rPr lang="zh-TW" altLang="en-US" sz="1600" dirty="0"/>
              <a:t>取得 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檔案中指定的專案相依性。</a:t>
            </a:r>
          </a:p>
        </p:txBody>
      </p:sp>
    </p:spTree>
    <p:extLst>
      <p:ext uri="{BB962C8B-B14F-4D97-AF65-F5344CB8AC3E}">
        <p14:creationId xmlns:p14="http://schemas.microsoft.com/office/powerpoint/2010/main" val="1653846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C68D26-33A2-4632-A36F-9D517EE2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 fontScale="90000"/>
          </a:bodyPr>
          <a:lstStyle/>
          <a:p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name: foodie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description: "A new Flutter project."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publish_to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'none' # Remove this line if you wish to publish to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pub.dev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version: 1.0.0+1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environment: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sdk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^3.5.3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dependencies: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flutter: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sdk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flutter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flutter_localizations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sdk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flutter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intl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^0.19.0  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image_gallery_saver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^2.0.3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image_picker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^1.0.7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image: ^4.0.17 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flutter: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generate: true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uses-material-design: true</a:t>
            </a:r>
            <a:endParaRPr lang="zh-TW" altLang="en-US" sz="1400" dirty="0">
              <a:latin typeface="Verdana" panose="020B060403050404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92F804-5473-A6EB-595E-40A3A15FE5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78793" y="831373"/>
            <a:ext cx="7360707" cy="4893647"/>
          </a:xfrm>
          <a:prstGeom prst="rect">
            <a:avLst/>
          </a:prstGeom>
          <a:solidFill>
            <a:srgbClr val="F8F4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名稱和描述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name: foodie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指定專案的名稱，這裡是 “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foodie”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description: "A new Flutter project."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專案的簡短描述，這裡是 “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A new Flutter project”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發佈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publish_to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: 'none'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這行指定不將該專案發佈至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pub.dev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。若要發佈，刪除此行。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版本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version: 1.0.0+1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定義專案的當前版本。格式為 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major.minor.patch+build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環境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sdk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: ^3.5.3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指定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Dart SDK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的版本限制。你的專案與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3.5.3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版本及更高版本相容。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依賴項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flutter: 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sdk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: flutter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dependencies: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 flutter: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sdk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: flutter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將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Flutter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添加為來自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Flutter SDK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的依賴項</a:t>
            </a:r>
            <a:r>
              <a: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。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A78E895-D16C-5129-A813-3AE00A8B0F39}"/>
              </a:ext>
            </a:extLst>
          </p:cNvPr>
          <p:cNvSpPr txBox="1"/>
          <p:nvPr/>
        </p:nvSpPr>
        <p:spPr>
          <a:xfrm>
            <a:off x="252919" y="763648"/>
            <a:ext cx="2277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Verdana" panose="020B0604030504040204" pitchFamily="34" charset="0"/>
                <a:ea typeface="Verdana" panose="020B0604030504040204" pitchFamily="34" charset="0"/>
              </a:rPr>
              <a:t>pubspec.yaml</a:t>
            </a:r>
            <a:endParaRPr lang="en-US" altLang="zh-TW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66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4BA05-56A1-EC1A-BD33-50997D3E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E7987F-35A7-3840-C047-F0C0B7C47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 fontScale="90000"/>
          </a:bodyPr>
          <a:lstStyle/>
          <a:p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name: foodie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description: "A new Flutter project."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publish_to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'none' # Remove this line if you wish to publish to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pub.dev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version: 1.0.0+1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environment: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sdk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^3.5.3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dependencies: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flutter: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sdk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flutter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flutter_localizations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sdk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flutter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intl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^0.19.0  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image_gallery_saver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^2.0.3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</a:t>
            </a:r>
            <a:r>
              <a:rPr lang="en-US" altLang="zh-TW" sz="1400" dirty="0" err="1">
                <a:latin typeface="Verdana" panose="020B0604030504040204" pitchFamily="34" charset="0"/>
                <a:ea typeface="Verdana" panose="020B0604030504040204" pitchFamily="34" charset="0"/>
              </a:rPr>
              <a:t>image_picker</a:t>
            </a: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: ^1.0.7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image: ^4.0.17 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flutter: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generate: true</a:t>
            </a:r>
            <a:b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altLang="zh-TW" sz="1400" dirty="0">
                <a:latin typeface="Verdana" panose="020B0604030504040204" pitchFamily="34" charset="0"/>
                <a:ea typeface="Verdana" panose="020B0604030504040204" pitchFamily="34" charset="0"/>
              </a:rPr>
              <a:t>  uses-material-design: true</a:t>
            </a:r>
            <a:endParaRPr lang="zh-TW" altLang="en-US" sz="1400" dirty="0">
              <a:latin typeface="Verdana" panose="020B060403050404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1BB01BF-90D0-B256-7880-A79397930F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60031" y="817733"/>
            <a:ext cx="7360707" cy="4985980"/>
          </a:xfrm>
          <a:prstGeom prst="rect">
            <a:avLst/>
          </a:prstGeom>
          <a:solidFill>
            <a:srgbClr val="F8F4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flutter_localizations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: 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sdk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: flutter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flutter_localizations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  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sdk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: flutter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包含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的本地化支持。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intl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: ^0.19.0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添加 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intl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套件，用於國際化和本地化。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image_gallery_saver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: ^2.0.3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保存圖片至相簿的套件。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image_picker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: ^1.0.7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從相簿或相機選取圖片的套件。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image: ^4.0.17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高級圖片處理的套件。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 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設定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generate: true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flutter: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  generate: true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在構建時自動生成文件。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uses-material-design: true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指示專案使用 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Material Design 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庫。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F60EA26-5CD3-1781-6464-5D2ED1A47622}"/>
              </a:ext>
            </a:extLst>
          </p:cNvPr>
          <p:cNvSpPr txBox="1"/>
          <p:nvPr/>
        </p:nvSpPr>
        <p:spPr>
          <a:xfrm>
            <a:off x="252919" y="754505"/>
            <a:ext cx="2038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0000"/>
              </a:lnSpc>
              <a:defRPr cap="all"/>
            </a:pPr>
            <a:r>
              <a:rPr lang="en-US" altLang="zh-TW" sz="1800" cap="none" baseline="0" noProof="0" dirty="0" err="1">
                <a:latin typeface="Verdana" panose="020B0604030504040204" pitchFamily="34" charset="0"/>
                <a:ea typeface="Verdana" panose="020B0604030504040204" pitchFamily="34" charset="0"/>
              </a:rPr>
              <a:t>pubspec.yaml</a:t>
            </a:r>
            <a:endParaRPr lang="zh-TW" altLang="en-US" sz="1800" cap="none" baseline="0" noProof="0" dirty="0">
              <a:latin typeface="Verdana" panose="020B0604030504040204" pitchFamily="34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6973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5B51C-A0C3-4419-15CA-B260AEF8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9482D-7801-3316-462A-9E1D39CF5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184" y="701964"/>
            <a:ext cx="7315200" cy="5299363"/>
          </a:xfrm>
        </p:spPr>
        <p:txBody>
          <a:bodyPr>
            <a:noAutofit/>
          </a:bodyPr>
          <a:lstStyle/>
          <a:p>
            <a:r>
              <a:rPr lang="zh-TW" altLang="en-US" sz="1600" dirty="0"/>
              <a:t>使用 </a:t>
            </a:r>
            <a:r>
              <a:rPr lang="en-US" altLang="zh-TW" sz="1600" dirty="0"/>
              <a:t>Flutter </a:t>
            </a:r>
            <a:r>
              <a:rPr lang="zh-TW" altLang="en-US" sz="1600" dirty="0"/>
              <a:t>開發行動應用程式時，他是重要文件之一是 </a:t>
            </a:r>
            <a:r>
              <a:rPr lang="en-US" altLang="zh-TW" sz="1600" dirty="0" err="1"/>
              <a:t>pubspec.yaml</a:t>
            </a:r>
            <a:r>
              <a:rPr lang="zh-TW" altLang="en-US" sz="1600" dirty="0"/>
              <a:t>。</a:t>
            </a:r>
            <a:br>
              <a:rPr lang="en-US" altLang="zh-TW" sz="1600" dirty="0"/>
            </a:br>
            <a:br>
              <a:rPr lang="en-US" altLang="zh-TW" sz="1600" dirty="0"/>
            </a:b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檔案用作 </a:t>
            </a:r>
            <a:r>
              <a:rPr lang="en-US" altLang="zh-TW" sz="1600" dirty="0"/>
              <a:t>Flutter </a:t>
            </a:r>
            <a:r>
              <a:rPr lang="zh-TW" altLang="en-US" sz="1600" dirty="0"/>
              <a:t>專案的清單，您可以在其中定義應用程式配置和運行所需的依賴項、資產、元資料和其他關鍵資訊。</a:t>
            </a:r>
            <a:br>
              <a:rPr lang="en-US" altLang="zh-TW" sz="1600" dirty="0"/>
            </a:br>
            <a:br>
              <a:rPr lang="en-US" altLang="zh-TW" sz="1600" dirty="0"/>
            </a:br>
            <a:r>
              <a:rPr lang="zh-TW" altLang="en-US" sz="1600" dirty="0"/>
              <a:t>在本文中，我們將探討 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檔案的各個方面，並了解它如何在 </a:t>
            </a:r>
            <a:r>
              <a:rPr lang="en-US" altLang="zh-TW" sz="1600" dirty="0"/>
              <a:t>Flutter </a:t>
            </a:r>
            <a:r>
              <a:rPr lang="zh-TW" altLang="en-US" sz="1600" dirty="0"/>
              <a:t>開發中發揮重要作用。什麼是 </a:t>
            </a:r>
            <a:r>
              <a:rPr lang="en-US" altLang="zh-TW" sz="1600" dirty="0" err="1"/>
              <a:t>pubspec.yaml</a:t>
            </a:r>
            <a:r>
              <a:rPr lang="zh-TW" altLang="en-US" sz="1600" dirty="0"/>
              <a:t>？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檔案是 </a:t>
            </a:r>
            <a:r>
              <a:rPr lang="en-US" altLang="zh-TW" sz="1600" dirty="0"/>
              <a:t>Flutter </a:t>
            </a:r>
            <a:r>
              <a:rPr lang="zh-TW" altLang="en-US" sz="1600" dirty="0"/>
              <a:t>專案中用於管理依賴項和資源的 </a:t>
            </a:r>
            <a:r>
              <a:rPr lang="en-US" altLang="zh-TW" sz="1600" dirty="0"/>
              <a:t>YAML</a:t>
            </a:r>
            <a:r>
              <a:rPr lang="zh-TW" altLang="en-US" sz="1600" dirty="0"/>
              <a:t>（另一種標記語言）檔案。它位於專案目錄的根目錄中，並提供用於聲明專案的依賴項、資產、版本約束等的結構化格式。定義依賴關係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檔案的主要用途之一是管理專案的依賴項。依賴項是 </a:t>
            </a:r>
            <a:r>
              <a:rPr lang="en-US" altLang="zh-TW" sz="1600" dirty="0"/>
              <a:t>Flutter </a:t>
            </a:r>
            <a:r>
              <a:rPr lang="zh-TW" altLang="en-US" sz="1600" dirty="0"/>
              <a:t>應用程式賴以提供附加功能的外部套件或程式庫。透過在 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檔案中聲明依賴項，您可以啟用 </a:t>
            </a:r>
            <a:r>
              <a:rPr lang="en-US" altLang="zh-TW" sz="1600" dirty="0"/>
              <a:t>Flutter </a:t>
            </a:r>
            <a:r>
              <a:rPr lang="zh-TW" altLang="en-US" sz="1600" dirty="0"/>
              <a:t>套件管理器 </a:t>
            </a:r>
            <a:r>
              <a:rPr lang="en-US" altLang="zh-TW" sz="1600" dirty="0">
                <a:solidFill>
                  <a:srgbClr val="FF0000"/>
                </a:solidFill>
              </a:rPr>
              <a:t>pub</a:t>
            </a:r>
            <a:r>
              <a:rPr lang="en-US" altLang="zh-TW" sz="1600" dirty="0"/>
              <a:t> </a:t>
            </a:r>
            <a:r>
              <a:rPr lang="zh-TW" altLang="en-US" sz="1600" dirty="0"/>
              <a:t>來為您的專案取得和管理這些套件。新增資產除了管理依賴項之外，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檔案還允許您包含應用程式所需的圖像、字體和其他檔案等資產。透過聲明資產，您可以確保它們在您的應用程式中捆綁並可存取。元數據和配置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檔案還允許您為 </a:t>
            </a:r>
            <a:r>
              <a:rPr lang="en-US" altLang="zh-TW" sz="1600" dirty="0"/>
              <a:t>Flutter </a:t>
            </a:r>
            <a:r>
              <a:rPr lang="zh-TW" altLang="en-US" sz="1600" dirty="0"/>
              <a:t>應用程式提供額外的元資料和配置。</a:t>
            </a:r>
            <a:br>
              <a:rPr lang="en-US" altLang="zh-TW" sz="1600" dirty="0"/>
            </a:br>
            <a:br>
              <a:rPr lang="en-US" altLang="zh-TW" sz="1600" dirty="0"/>
            </a:br>
            <a:r>
              <a:rPr lang="zh-TW" altLang="en-US" sz="1600" dirty="0"/>
              <a:t>您可以指定應用程式的名稱、版本、作者、描述等。這是一個例子：運行 </a:t>
            </a:r>
            <a:r>
              <a:rPr lang="en-US" altLang="zh-TW" sz="1600" dirty="0"/>
              <a:t>pub </a:t>
            </a:r>
            <a:r>
              <a:rPr lang="zh-TW" altLang="en-US" sz="1600" dirty="0"/>
              <a:t>指令在 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檔案中定義依賴項、資產和其他配置後，您可以使用 </a:t>
            </a:r>
            <a:r>
              <a:rPr lang="en-US" altLang="zh-TW" sz="1600" dirty="0"/>
              <a:t>pub </a:t>
            </a:r>
            <a:r>
              <a:rPr lang="zh-TW" altLang="en-US" sz="1600" dirty="0"/>
              <a:t>命令列工具來管理您的專案。常見的 </a:t>
            </a:r>
            <a:r>
              <a:rPr lang="en-US" altLang="zh-TW" sz="1600" dirty="0"/>
              <a:t>pub </a:t>
            </a:r>
            <a:r>
              <a:rPr lang="zh-TW" altLang="en-US" sz="1600" dirty="0"/>
              <a:t>指令包括：</a:t>
            </a:r>
            <a:r>
              <a:rPr lang="en-US" altLang="zh-TW" sz="1600" dirty="0"/>
              <a:t>get</a:t>
            </a:r>
            <a:r>
              <a:rPr lang="zh-TW" altLang="en-US" sz="1600" dirty="0"/>
              <a:t>：取得 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檔案中指定的所有相依性。升級：在指定的版本限制內將相依性升級到最新版本。建置：建置專案並執行依賴項指定的任何必要的轉換或程式碼產生。若要執行這些命令，請導覽至終端機中專案的根目錄並執行 </a:t>
            </a:r>
            <a:r>
              <a:rPr lang="en-US" altLang="zh-TW" sz="1600" dirty="0"/>
              <a:t>flutter pub &lt;command&gt;</a:t>
            </a:r>
            <a:r>
              <a:rPr lang="zh-TW" altLang="en-US" sz="1600" dirty="0"/>
              <a:t>。例如，</a:t>
            </a:r>
            <a:r>
              <a:rPr lang="en-US" altLang="zh-TW" sz="1600" dirty="0"/>
              <a:t>flutter pub get </a:t>
            </a:r>
            <a:r>
              <a:rPr lang="zh-TW" altLang="en-US" sz="1600" dirty="0"/>
              <a:t>取得 </a:t>
            </a:r>
            <a:r>
              <a:rPr lang="en-US" altLang="zh-TW" sz="1600" dirty="0" err="1"/>
              <a:t>pubspec.yaml</a:t>
            </a:r>
            <a:r>
              <a:rPr lang="en-US" altLang="zh-TW" sz="1600" dirty="0"/>
              <a:t> </a:t>
            </a:r>
            <a:r>
              <a:rPr lang="zh-TW" altLang="en-US" sz="1600" dirty="0"/>
              <a:t>檔案中指定的專案相依性。</a:t>
            </a:r>
          </a:p>
        </p:txBody>
      </p:sp>
    </p:spTree>
    <p:extLst>
      <p:ext uri="{BB962C8B-B14F-4D97-AF65-F5344CB8AC3E}">
        <p14:creationId xmlns:p14="http://schemas.microsoft.com/office/powerpoint/2010/main" val="108014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73E1F-40BA-AA1F-D8C0-89B8D677E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2D218380-3EF6-22B5-F2CF-82396EF8AC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71128" y="754505"/>
            <a:ext cx="5568083" cy="1846659"/>
          </a:xfrm>
          <a:prstGeom prst="rect">
            <a:avLst/>
          </a:prstGeom>
          <a:solidFill>
            <a:srgbClr val="F8F4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這些行是導入相關的套件和文件：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flutter/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material.dart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：引入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的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Material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設計庫。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flutter_localizations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/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flutter_localizations.dart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：引入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的本地化支持。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flutter_gen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/gen_l10n/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app_localizations.dart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：引入生成的本地化資源文件。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entrance_page.dart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和 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photo_taking.dart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：引入專案中的頁面文件。</a:t>
            </a: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CD67071-5C84-5BF5-A839-1002BC873519}"/>
              </a:ext>
            </a:extLst>
          </p:cNvPr>
          <p:cNvSpPr txBox="1"/>
          <p:nvPr/>
        </p:nvSpPr>
        <p:spPr>
          <a:xfrm>
            <a:off x="252919" y="754505"/>
            <a:ext cx="2038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0000"/>
              </a:lnSpc>
              <a:defRPr cap="all"/>
            </a:pPr>
            <a:r>
              <a:rPr lang="en-US" altLang="zh-TW" sz="1800" cap="none" baseline="0" noProof="0" dirty="0" err="1">
                <a:latin typeface="Verdana" panose="020B0604030504040204" pitchFamily="34" charset="0"/>
                <a:ea typeface="Verdana" panose="020B0604030504040204" pitchFamily="34" charset="0"/>
              </a:rPr>
              <a:t>main.dart</a:t>
            </a:r>
            <a:endParaRPr lang="zh-TW" altLang="en-US" sz="1800" cap="none" baseline="0" noProof="0" dirty="0">
              <a:latin typeface="Verdana" panose="020B060403050404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E35B4AD-94AB-270A-0C87-BAD920A82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1128" y="2785830"/>
            <a:ext cx="5568083" cy="184666"/>
          </a:xfrm>
          <a:prstGeom prst="rect">
            <a:avLst/>
          </a:prstGeom>
          <a:solidFill>
            <a:srgbClr val="F8F4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zh-TW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這段是主函數，啟動整個應用並運行 </a:t>
            </a:r>
            <a:r>
              <a:rPr lang="en-US" altLang="zh-TW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MyApp</a:t>
            </a:r>
            <a:endParaRPr lang="zh-TW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25A8AA61-E7B5-131E-9038-32BCC62DCC50}"/>
              </a:ext>
            </a:extLst>
          </p:cNvPr>
          <p:cNvSpPr/>
          <p:nvPr/>
        </p:nvSpPr>
        <p:spPr>
          <a:xfrm>
            <a:off x="3477492" y="2785830"/>
            <a:ext cx="2022763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7D066AC3-5493-9F61-F513-F0A0F77A0729}"/>
              </a:ext>
            </a:extLst>
          </p:cNvPr>
          <p:cNvSpPr/>
          <p:nvPr/>
        </p:nvSpPr>
        <p:spPr>
          <a:xfrm flipV="1">
            <a:off x="5098473" y="1677835"/>
            <a:ext cx="401782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F2E2AAD7-2B0D-0720-1E99-C2FF73DD4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1128" y="3916990"/>
            <a:ext cx="5568083" cy="332399"/>
          </a:xfrm>
          <a:prstGeom prst="rect">
            <a:avLst/>
          </a:prstGeom>
          <a:solidFill>
            <a:srgbClr val="F8F4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b="1" dirty="0">
                <a:solidFill>
                  <a:srgbClr val="002060"/>
                </a:solidFill>
                <a:latin typeface="+mj-ea"/>
                <a:ea typeface="+mj-ea"/>
              </a:rPr>
              <a:t>這裡定義了一個狀態化的Widget MyApp，並包括一個靜態方法 setLocale 來設定應用的語言環境。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DA60EF41-5826-399C-F21A-3B51BC8B4BB4}"/>
              </a:ext>
            </a:extLst>
          </p:cNvPr>
          <p:cNvSpPr/>
          <p:nvPr/>
        </p:nvSpPr>
        <p:spPr>
          <a:xfrm>
            <a:off x="4895273" y="3990856"/>
            <a:ext cx="604982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BB1FCBE6-1BAE-6CDD-A951-7BDD8438E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2" y="3709159"/>
            <a:ext cx="4712999" cy="144582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768C068-84B7-0F7F-DD9A-9983524C8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82" y="2519083"/>
            <a:ext cx="2295525" cy="89535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05D7892D-82F4-3434-EE96-E1CF034AB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82" y="1115279"/>
            <a:ext cx="4912296" cy="99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5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43BF-A641-3743-4157-8C8041380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31B682D-CF29-B532-134D-6E5AB40E76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15709" y="754505"/>
            <a:ext cx="5568083" cy="2031325"/>
          </a:xfrm>
          <a:prstGeom prst="rect">
            <a:avLst/>
          </a:prstGeom>
          <a:solidFill>
            <a:srgbClr val="F8F4F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這部分是 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MyApp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 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的狀態類 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_</a:t>
            </a: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MyAppState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：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_locale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：定義初始語言環境為繁體中文（台灣）。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 err="1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setLocale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：方法用於更新語言環境。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build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：構建應用的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UI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，包括應用名稱、主題色、語言環境、本地化代理和支援的語言。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kumimoji="0" lang="zh-TW" altLang="en-US" sz="1200" b="1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+mj-ea"/>
              <a:ea typeface="+mj-ea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簡單來說，這段程式碼定義了一個多語言支援的</a:t>
            </a:r>
            <a:r>
              <a:rPr kumimoji="0" lang="en-US" altLang="zh-TW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Flutter</a:t>
            </a:r>
            <a:r>
              <a:rPr kumimoji="0" lang="zh-TW" altLang="en-US" sz="12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ea"/>
                <a:ea typeface="+mj-ea"/>
              </a:rPr>
              <a:t>應用，主要用於拍照和菜單管理。</a:t>
            </a:r>
            <a:endParaRPr kumimoji="0" lang="zh-TW" altLang="zh-TW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F25457F-F2E4-ACBB-04C4-20DF7E28CD91}"/>
              </a:ext>
            </a:extLst>
          </p:cNvPr>
          <p:cNvSpPr txBox="1"/>
          <p:nvPr/>
        </p:nvSpPr>
        <p:spPr>
          <a:xfrm>
            <a:off x="252919" y="754505"/>
            <a:ext cx="2038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0000"/>
              </a:lnSpc>
              <a:defRPr cap="all"/>
            </a:pPr>
            <a:r>
              <a:rPr lang="en-US" altLang="zh-TW" sz="1800" cap="none" baseline="0" noProof="0" dirty="0" err="1">
                <a:latin typeface="Verdana" panose="020B0604030504040204" pitchFamily="34" charset="0"/>
                <a:ea typeface="Verdana" panose="020B0604030504040204" pitchFamily="34" charset="0"/>
              </a:rPr>
              <a:t>main.dart</a:t>
            </a:r>
            <a:endParaRPr lang="zh-TW" altLang="en-US" sz="1800" cap="none" baseline="0" noProof="0" dirty="0">
              <a:latin typeface="Verdana" panose="020B0604030504040204" pitchFamily="34" charset="0"/>
              <a:ea typeface="Microsoft JhengHei UI" panose="020B0604030504040204" pitchFamily="34" charset="-120"/>
            </a:endParaRP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E45C28D-E859-01EA-C9A6-FCC16DA7ED0D}"/>
              </a:ext>
            </a:extLst>
          </p:cNvPr>
          <p:cNvSpPr/>
          <p:nvPr/>
        </p:nvSpPr>
        <p:spPr>
          <a:xfrm>
            <a:off x="3477492" y="1862501"/>
            <a:ext cx="2022763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6346117-9696-4428-9516-192D07070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4" y="1132980"/>
            <a:ext cx="2913025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7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D05B31-7178-DC87-F1CC-F00C2BB16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1200" dirty="0"/>
              <a:t>def </a:t>
            </a:r>
            <a:r>
              <a:rPr lang="en-US" altLang="zh-TW" sz="1200" dirty="0" err="1"/>
              <a:t>localProperties</a:t>
            </a:r>
            <a:r>
              <a:rPr lang="en-US" altLang="zh-TW" sz="1200" dirty="0"/>
              <a:t> = new </a:t>
            </a:r>
            <a:br>
              <a:rPr lang="en-US" altLang="zh-TW" sz="1200" dirty="0"/>
            </a:br>
            <a:r>
              <a:rPr lang="zh-TW" altLang="en-US" sz="1200" dirty="0"/>
              <a:t>創建一個新的 </a:t>
            </a:r>
            <a:r>
              <a:rPr lang="en-US" altLang="zh-TW" sz="1200" dirty="0"/>
              <a:t>Properties </a:t>
            </a:r>
            <a:r>
              <a:rPr lang="zh-TW" altLang="en-US" sz="1200" dirty="0"/>
              <a:t>物件，用來儲存屬性資料。</a:t>
            </a:r>
            <a:br>
              <a:rPr lang="zh-TW" altLang="en-US" sz="1200" dirty="0"/>
            </a:br>
            <a:br>
              <a:rPr lang="en-US" altLang="zh-TW" sz="1200" dirty="0"/>
            </a:br>
            <a:r>
              <a:rPr lang="en-US" altLang="zh-TW" sz="1200" dirty="0"/>
              <a:t>def </a:t>
            </a:r>
            <a:r>
              <a:rPr lang="en-US" altLang="zh-TW" sz="1200" dirty="0" err="1"/>
              <a:t>localPropertiesFile</a:t>
            </a:r>
            <a:r>
              <a:rPr lang="en-US" altLang="zh-TW" sz="1200" dirty="0"/>
              <a:t> = </a:t>
            </a:r>
            <a:r>
              <a:rPr lang="en-US" altLang="zh-TW" sz="1200" dirty="0" err="1"/>
              <a:t>rootProject.file</a:t>
            </a:r>
            <a:r>
              <a:rPr lang="en-US" altLang="zh-TW" sz="1200" dirty="0"/>
              <a:t>('</a:t>
            </a:r>
            <a:r>
              <a:rPr lang="en-US" altLang="zh-TW" sz="1200" dirty="0" err="1"/>
              <a:t>local.properties</a:t>
            </a:r>
            <a:r>
              <a:rPr lang="en-US" altLang="zh-TW" sz="1200" dirty="0"/>
              <a:t>’)</a:t>
            </a:r>
            <a:br>
              <a:rPr lang="en-US" altLang="zh-TW" sz="1200" dirty="0"/>
            </a:br>
            <a:br>
              <a:rPr lang="en-US" altLang="zh-TW" sz="1200" dirty="0"/>
            </a:br>
            <a:r>
              <a:rPr lang="zh-TW" altLang="en-US" sz="1200" dirty="0"/>
              <a:t>將 </a:t>
            </a:r>
            <a:r>
              <a:rPr lang="en-US" altLang="zh-TW" sz="1200" dirty="0" err="1"/>
              <a:t>local.properties</a:t>
            </a:r>
            <a:r>
              <a:rPr lang="en-US" altLang="zh-TW" sz="1200" dirty="0"/>
              <a:t> </a:t>
            </a:r>
            <a:r>
              <a:rPr lang="zh-TW" altLang="en-US" sz="1200" dirty="0"/>
              <a:t>文件指定為 </a:t>
            </a:r>
            <a:r>
              <a:rPr lang="en-US" altLang="zh-TW" sz="1200" dirty="0" err="1"/>
              <a:t>rootProject</a:t>
            </a:r>
            <a:r>
              <a:rPr lang="en-US" altLang="zh-TW" sz="1200" dirty="0"/>
              <a:t> </a:t>
            </a:r>
            <a:r>
              <a:rPr lang="zh-TW" altLang="en-US" sz="1200" dirty="0"/>
              <a:t>專案目錄下的文件。</a:t>
            </a:r>
            <a:br>
              <a:rPr lang="zh-TW" altLang="en-US" sz="1200" dirty="0"/>
            </a:br>
            <a:br>
              <a:rPr lang="en-US" altLang="zh-TW" sz="1200" dirty="0"/>
            </a:br>
            <a:r>
              <a:rPr lang="en-US" altLang="zh-TW" sz="1200" dirty="0"/>
              <a:t>if (</a:t>
            </a:r>
            <a:r>
              <a:rPr lang="en-US" altLang="zh-TW" sz="1200" dirty="0" err="1"/>
              <a:t>localPropertiesFile.exists</a:t>
            </a:r>
            <a:r>
              <a:rPr lang="en-US" altLang="zh-TW" sz="1200" dirty="0"/>
              <a:t>()) {</a:t>
            </a:r>
            <a:br>
              <a:rPr lang="en-US" altLang="zh-TW" sz="1200" dirty="0"/>
            </a:br>
            <a:br>
              <a:rPr lang="en-US" altLang="zh-TW" sz="1200" dirty="0"/>
            </a:br>
            <a:r>
              <a:rPr lang="zh-TW" altLang="en-US" sz="1200" dirty="0"/>
              <a:t>檢查 </a:t>
            </a:r>
            <a:r>
              <a:rPr lang="en-US" altLang="zh-TW" sz="1200" dirty="0" err="1"/>
              <a:t>local.properties</a:t>
            </a:r>
            <a:r>
              <a:rPr lang="en-US" altLang="zh-TW" sz="1200" dirty="0"/>
              <a:t> </a:t>
            </a:r>
            <a:r>
              <a:rPr lang="zh-TW" altLang="en-US" sz="1200" dirty="0"/>
              <a:t>文件是否存在。</a:t>
            </a:r>
            <a:br>
              <a:rPr lang="zh-TW" altLang="en-US" sz="1200" dirty="0"/>
            </a:br>
            <a:br>
              <a:rPr lang="en-US" altLang="zh-TW" sz="1200" dirty="0"/>
            </a:br>
            <a:r>
              <a:rPr lang="en-US" altLang="zh-TW" sz="1200" dirty="0" err="1"/>
              <a:t>localPropertiesFile.withReader</a:t>
            </a:r>
            <a:r>
              <a:rPr lang="en-US" altLang="zh-TW" sz="1200" dirty="0"/>
              <a:t>('UTF-8') { reader -&gt;</a:t>
            </a:r>
            <a:br>
              <a:rPr lang="en-US" altLang="zh-TW" sz="1200" dirty="0"/>
            </a:br>
            <a:r>
              <a:rPr lang="en-US" altLang="zh-TW" sz="1200" dirty="0"/>
              <a:t>    </a:t>
            </a:r>
            <a:r>
              <a:rPr lang="en-US" altLang="zh-TW" sz="1200" dirty="0" err="1"/>
              <a:t>localProperties.load</a:t>
            </a:r>
            <a:r>
              <a:rPr lang="en-US" altLang="zh-TW" sz="1200" dirty="0"/>
              <a:t>(reader)</a:t>
            </a:r>
            <a:br>
              <a:rPr lang="en-US" altLang="zh-TW" sz="1200" dirty="0"/>
            </a:br>
            <a:r>
              <a:rPr lang="en-US" altLang="zh-TW" sz="1200" dirty="0"/>
              <a:t>}</a:t>
            </a:r>
            <a:br>
              <a:rPr lang="en-US" altLang="zh-TW" sz="1200" dirty="0"/>
            </a:br>
            <a:br>
              <a:rPr lang="en-US" altLang="zh-TW" sz="1200" dirty="0"/>
            </a:br>
            <a:r>
              <a:rPr lang="zh-TW" altLang="en-US" sz="1200" dirty="0"/>
              <a:t>如果文件存在，使用 </a:t>
            </a:r>
            <a:r>
              <a:rPr lang="en-US" altLang="zh-TW" sz="1200" dirty="0"/>
              <a:t>UTF-8 </a:t>
            </a:r>
            <a:r>
              <a:rPr lang="zh-TW" altLang="en-US" sz="1200" dirty="0"/>
              <a:t>編碼讀取文件內容，並將這些屬性加載到 </a:t>
            </a:r>
            <a:r>
              <a:rPr lang="en-US" altLang="zh-TW" sz="1200" dirty="0" err="1"/>
              <a:t>localProperties</a:t>
            </a:r>
            <a:r>
              <a:rPr lang="en-US" altLang="zh-TW" sz="1200" dirty="0"/>
              <a:t> </a:t>
            </a:r>
            <a:r>
              <a:rPr lang="zh-TW" altLang="en-US" sz="1200" dirty="0"/>
              <a:t>物件中。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CECCB4-8C42-530D-74D2-FF578C7B9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E7EC2D-0EE5-5E6F-9189-FB3385E04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873252"/>
            <a:ext cx="7315200" cy="51206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5571328-7C58-AF6B-F735-15CEB4371AC7}"/>
              </a:ext>
            </a:extLst>
          </p:cNvPr>
          <p:cNvSpPr txBox="1"/>
          <p:nvPr/>
        </p:nvSpPr>
        <p:spPr>
          <a:xfrm>
            <a:off x="252919" y="754505"/>
            <a:ext cx="30721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lnSpc>
                <a:spcPct val="100000"/>
              </a:lnSpc>
              <a:defRPr cap="all"/>
            </a:pPr>
            <a:r>
              <a:rPr lang="en-US" altLang="zh-TW" sz="1800" cap="none" baseline="0" noProof="0" dirty="0">
                <a:latin typeface="Verdana" panose="020B0604030504040204" pitchFamily="34" charset="0"/>
                <a:ea typeface="Verdana" panose="020B0604030504040204" pitchFamily="34" charset="0"/>
              </a:rPr>
              <a:t>android\app\</a:t>
            </a:r>
            <a:r>
              <a:rPr lang="en-US" altLang="zh-TW" sz="1800" cap="none" baseline="0" noProof="0" dirty="0" err="1">
                <a:latin typeface="Verdana" panose="020B0604030504040204" pitchFamily="34" charset="0"/>
                <a:ea typeface="Verdana" panose="020B0604030504040204" pitchFamily="34" charset="0"/>
              </a:rPr>
              <a:t>build.gradle</a:t>
            </a:r>
            <a:endParaRPr lang="zh-TW" altLang="en-US" sz="1800" cap="none" baseline="0" noProof="0" dirty="0">
              <a:latin typeface="Verdana" panose="020B0604030504040204" pitchFamily="34" charset="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425331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224_TF00804820.potx" id="{FB8E5A47-552C-4490-8D50-5A5ED7B9F81F}" vid="{5E55D841-83F8-4A26-B13C-E380A57FA8D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A9C098-A058-4A59-AA77-E2402053F6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{6AB58D8B-8883-4C6F-8D85-63C02BFCB53C}tf00804820_win32</Template>
  <TotalTime>98</TotalTime>
  <Words>1781</Words>
  <Application>Microsoft Office PowerPoint</Application>
  <PresentationFormat>寬螢幕</PresentationFormat>
  <Paragraphs>92</Paragraphs>
  <Slides>10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Microsoft JhengHei UI</vt:lpstr>
      <vt:lpstr>Arial</vt:lpstr>
      <vt:lpstr>Verdana</vt:lpstr>
      <vt:lpstr>Wingdings 2</vt:lpstr>
      <vt:lpstr>框架</vt:lpstr>
      <vt:lpstr>Flutter  程式介紹</vt:lpstr>
      <vt:lpstr>Learn  Flutter</vt:lpstr>
      <vt:lpstr>使用 Flutter 開發行動應用程式時，重要文件之一是 pubspec.yaml。  pubspec.yaml 檔案用作 Flutter 專案的清單，您可以在其中定義應用程式配置和運行所需的依賴項、資產、元資料和其他關鍵資訊。  在本文中，我們將探討 pubspec.yaml 檔案的各個方面，並了解它如何在 Flutter 開發中發揮重要作用。什麼是 pubspec.yaml？pubspec.yaml 檔案是 Flutter 專案中用於管理依賴項和資源的 YAML（另一種標記語言）檔案。它位於專案目錄的根目錄中，並提供用於聲明專案的依賴項、資產、版本約束等的結構化格式。定義依賴關係pubspec.yaml 檔案的主要用途之一是管理專案的依賴項。依賴項是 Flutter 應用程式賴以提供附加功能的外部套件或程式庫。透過在 pubspec.yaml 檔案中聲明依賴項，您可以啟用 Flutter 套件管理器 pub 來為您的專案取得和管理這些套件。新增資產除了管理依賴項之外，pubspec.yaml 檔案還允許您包含應用程式所需的圖像、字體和其他檔案等資產。透過聲明資產，您可以確保它們在您的應用程式中捆綁並可存取。元數據和配置pubspec.yaml 檔案還允許您為 Flutter 應用程式提供額外的元資料和配置。  您可以指定應用程式的名稱、版本、作者、描述等。這是一個例子：運行 pub 指令在 pubspec.yaml 檔案中定義依賴項、資產和其他配置後，您可以使用 pub 命令列工具來管理您的專案。常見的 pub 指令包括：get：取得 pubspec.yaml 檔案中指定的所有相依性。升級：在指定的版本限制內將相依性升級到最新版本。建置：建置專案並執行依賴項指定的任何必要的轉換或程式碼產生。若要執行這些命令，請導覽至終端機中專案的根目錄並執行 flutter pub &lt;command&gt;。例如，flutter pub get 取得 pubspec.yaml 檔案中指定的專案相依性。</vt:lpstr>
      <vt:lpstr>name: foodie description: "A new Flutter project."  publish_to: 'none' # Remove this line if you wish to publish to pub.dev version: 1.0.0+1  environment:   sdk: ^3.5.3  dependencies:   flutter:     sdk: flutter   flutter_localizations:     sdk: flutter   intl: ^0.19.0     image_gallery_saver: ^2.0.3   image_picker: ^1.0.7   image: ^4.0.17   flutter:   generate: true   uses-material-design: true</vt:lpstr>
      <vt:lpstr>name: foodie description: "A new Flutter project."  publish_to: 'none' # Remove this line if you wish to publish to pub.dev version: 1.0.0+1  environment:   sdk: ^3.5.3  dependencies:   flutter:     sdk: flutter   flutter_localizations:     sdk: flutter   intl: ^0.19.0     image_gallery_saver: ^2.0.3   image_picker: ^1.0.7   image: ^4.0.17   flutter:   generate: true   uses-material-design: true</vt:lpstr>
      <vt:lpstr>使用 Flutter 開發行動應用程式時，他是重要文件之一是 pubspec.yaml。  pubspec.yaml 檔案用作 Flutter 專案的清單，您可以在其中定義應用程式配置和運行所需的依賴項、資產、元資料和其他關鍵資訊。  在本文中，我們將探討 pubspec.yaml 檔案的各個方面，並了解它如何在 Flutter 開發中發揮重要作用。什麼是 pubspec.yaml？pubspec.yaml 檔案是 Flutter 專案中用於管理依賴項和資源的 YAML（另一種標記語言）檔案。它位於專案目錄的根目錄中，並提供用於聲明專案的依賴項、資產、版本約束等的結構化格式。定義依賴關係pubspec.yaml 檔案的主要用途之一是管理專案的依賴項。依賴項是 Flutter 應用程式賴以提供附加功能的外部套件或程式庫。透過在 pubspec.yaml 檔案中聲明依賴項，您可以啟用 Flutter 套件管理器 pub 來為您的專案取得和管理這些套件。新增資產除了管理依賴項之外，pubspec.yaml 檔案還允許您包含應用程式所需的圖像、字體和其他檔案等資產。透過聲明資產，您可以確保它們在您的應用程式中捆綁並可存取。元數據和配置pubspec.yaml 檔案還允許您為 Flutter 應用程式提供額外的元資料和配置。  您可以指定應用程式的名稱、版本、作者、描述等。這是一個例子：運行 pub 指令在 pubspec.yaml 檔案中定義依賴項、資產和其他配置後，您可以使用 pub 命令列工具來管理您的專案。常見的 pub 指令包括：get：取得 pubspec.yaml 檔案中指定的所有相依性。升級：在指定的版本限制內將相依性升級到最新版本。建置：建置專案並執行依賴項指定的任何必要的轉換或程式碼產生。若要執行這些命令，請導覽至終端機中專案的根目錄並執行 flutter pub &lt;command&gt;。例如，flutter pub get 取得 pubspec.yaml 檔案中指定的專案相依性。</vt:lpstr>
      <vt:lpstr>PowerPoint 簡報</vt:lpstr>
      <vt:lpstr>PowerPoint 簡報</vt:lpstr>
      <vt:lpstr>def localProperties = new  創建一個新的 Properties 物件，用來儲存屬性資料。  def localPropertiesFile = rootProject.file('local.properties’)  將 local.properties 文件指定為 rootProject 專案目錄下的文件。  if (localPropertiesFile.exists()) {  檢查 local.properties 文件是否存在。  localPropertiesFile.withReader('UTF-8') { reader -&gt;     localProperties.load(reader) }  如果文件存在，使用 UTF-8 編碼讀取文件內容，並將這些屬性加載到 localProperties 物件中。</vt:lpstr>
      <vt:lpstr>從 local.properties 文件中獲取 flutter.sdk 屬性，即Flutter SDK的路徑。  如果 flutterRoot 為空，拋出一個異常，提示找不到Flutter SDK，並要求在 local.properties 文件中定義 flutter.sdk 的位置。  從 local.properties 文件中獲取 flutter.versionCode 屬性。  如果這個屬性不存在，則默認設置為 1。  從 local.properties 文件中獲取 flutter.versionName 屬性。  如果這個屬性不存在，則默認設置為 1.0。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Lin</dc:creator>
  <cp:lastModifiedBy>Michael Lin</cp:lastModifiedBy>
  <cp:revision>3</cp:revision>
  <dcterms:created xsi:type="dcterms:W3CDTF">2024-10-12T13:54:10Z</dcterms:created>
  <dcterms:modified xsi:type="dcterms:W3CDTF">2024-10-12T15:33:27Z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